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8" r:id="rId3"/>
    <p:sldId id="265" r:id="rId4"/>
    <p:sldId id="263" r:id="rId5"/>
    <p:sldId id="260" r:id="rId6"/>
    <p:sldId id="259" r:id="rId7"/>
    <p:sldId id="261" r:id="rId8"/>
    <p:sldId id="257" r:id="rId9"/>
    <p:sldId id="262"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660"/>
  </p:normalViewPr>
  <p:slideViewPr>
    <p:cSldViewPr snapToGrid="0">
      <p:cViewPr>
        <p:scale>
          <a:sx n="66" d="100"/>
          <a:sy n="66" d="100"/>
        </p:scale>
        <p:origin x="918" y="1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BA97DB-8E1D-4987-BA87-DA32BF5EA4EC}" type="datetimeFigureOut">
              <a:rPr lang="en-CA" smtClean="0"/>
              <a:t>2015-11-13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85C93A-3843-4A17-A3DD-1DA0937EC62C}" type="slidenum">
              <a:rPr lang="en-CA" smtClean="0"/>
              <a:t>‹#›</a:t>
            </a:fld>
            <a:endParaRPr lang="en-CA"/>
          </a:p>
        </p:txBody>
      </p:sp>
    </p:spTree>
    <p:extLst>
      <p:ext uri="{BB962C8B-B14F-4D97-AF65-F5344CB8AC3E}">
        <p14:creationId xmlns:p14="http://schemas.microsoft.com/office/powerpoint/2010/main" val="262577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b="1" dirty="0"/>
          </a:p>
        </p:txBody>
      </p:sp>
      <p:sp>
        <p:nvSpPr>
          <p:cNvPr id="4" name="Slide Number Placeholder 3"/>
          <p:cNvSpPr>
            <a:spLocks noGrp="1"/>
          </p:cNvSpPr>
          <p:nvPr>
            <p:ph type="sldNum" sz="quarter" idx="10"/>
          </p:nvPr>
        </p:nvSpPr>
        <p:spPr/>
        <p:txBody>
          <a:bodyPr/>
          <a:lstStyle/>
          <a:p>
            <a:fld id="{D291DE99-C62A-4236-91C9-3CF5501B2E6B}" type="slidenum">
              <a:rPr lang="en-CA" smtClean="0"/>
              <a:pPr/>
              <a:t>2</a:t>
            </a:fld>
            <a:endParaRPr lang="en-CA"/>
          </a:p>
        </p:txBody>
      </p:sp>
    </p:spTree>
    <p:extLst>
      <p:ext uri="{BB962C8B-B14F-4D97-AF65-F5344CB8AC3E}">
        <p14:creationId xmlns:p14="http://schemas.microsoft.com/office/powerpoint/2010/main" val="301439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How</a:t>
            </a:r>
            <a:r>
              <a:rPr lang="en-CA" baseline="0" dirty="0" smtClean="0"/>
              <a:t> many of you have talked to friends</a:t>
            </a:r>
            <a:endParaRPr lang="en-CA" dirty="0"/>
          </a:p>
        </p:txBody>
      </p:sp>
      <p:sp>
        <p:nvSpPr>
          <p:cNvPr id="4" name="Slide Number Placeholder 3"/>
          <p:cNvSpPr>
            <a:spLocks noGrp="1"/>
          </p:cNvSpPr>
          <p:nvPr>
            <p:ph type="sldNum" sz="quarter" idx="10"/>
          </p:nvPr>
        </p:nvSpPr>
        <p:spPr/>
        <p:txBody>
          <a:bodyPr/>
          <a:lstStyle/>
          <a:p>
            <a:fld id="{D291DE99-C62A-4236-91C9-3CF5501B2E6B}" type="slidenum">
              <a:rPr lang="en-CA" smtClean="0"/>
              <a:pPr/>
              <a:t>6</a:t>
            </a:fld>
            <a:endParaRPr lang="en-CA"/>
          </a:p>
        </p:txBody>
      </p:sp>
    </p:spTree>
    <p:extLst>
      <p:ext uri="{BB962C8B-B14F-4D97-AF65-F5344CB8AC3E}">
        <p14:creationId xmlns:p14="http://schemas.microsoft.com/office/powerpoint/2010/main" val="145349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Who knows who their family of schools are?</a:t>
            </a:r>
            <a:endParaRPr lang="en-CA" dirty="0"/>
          </a:p>
        </p:txBody>
      </p:sp>
      <p:sp>
        <p:nvSpPr>
          <p:cNvPr id="4" name="Slide Number Placeholder 3"/>
          <p:cNvSpPr>
            <a:spLocks noGrp="1"/>
          </p:cNvSpPr>
          <p:nvPr>
            <p:ph type="sldNum" sz="quarter" idx="10"/>
          </p:nvPr>
        </p:nvSpPr>
        <p:spPr/>
        <p:txBody>
          <a:bodyPr/>
          <a:lstStyle/>
          <a:p>
            <a:fld id="{4B85C93A-3843-4A17-A3DD-1DA0937EC62C}" type="slidenum">
              <a:rPr lang="en-CA" smtClean="0"/>
              <a:t>7</a:t>
            </a:fld>
            <a:endParaRPr lang="en-CA"/>
          </a:p>
        </p:txBody>
      </p:sp>
    </p:spTree>
    <p:extLst>
      <p:ext uri="{BB962C8B-B14F-4D97-AF65-F5344CB8AC3E}">
        <p14:creationId xmlns:p14="http://schemas.microsoft.com/office/powerpoint/2010/main" val="2232088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Building a Great PAC</a:t>
            </a:r>
            <a:r>
              <a:rPr lang="en-CA" dirty="0" smtClean="0"/>
              <a:t>!</a:t>
            </a:r>
            <a:r>
              <a:rPr lang="en-CA" dirty="0"/>
              <a:t/>
            </a:r>
            <a:br>
              <a:rPr lang="en-CA" dirty="0"/>
            </a:br>
            <a:endParaRPr lang="en-CA" dirty="0"/>
          </a:p>
        </p:txBody>
      </p:sp>
      <p:sp>
        <p:nvSpPr>
          <p:cNvPr id="3" name="Subtitle 2"/>
          <p:cNvSpPr>
            <a:spLocks noGrp="1"/>
          </p:cNvSpPr>
          <p:nvPr>
            <p:ph type="subTitle" idx="1"/>
          </p:nvPr>
        </p:nvSpPr>
        <p:spPr/>
        <p:txBody>
          <a:bodyPr>
            <a:normAutofit/>
          </a:bodyPr>
          <a:lstStyle/>
          <a:p>
            <a:r>
              <a:rPr lang="en-CA" sz="2400" dirty="0" smtClean="0"/>
              <a:t>Planning, </a:t>
            </a:r>
            <a:r>
              <a:rPr lang="en-CA" sz="2400" dirty="0"/>
              <a:t>Partnerships</a:t>
            </a:r>
            <a:r>
              <a:rPr lang="en-CA" sz="2400" dirty="0" smtClean="0"/>
              <a:t>, and Participation</a:t>
            </a:r>
          </a:p>
          <a:p>
            <a:r>
              <a:rPr lang="en-CA" sz="2400" dirty="0" smtClean="0"/>
              <a:t>By Nicole Makohoniuk </a:t>
            </a:r>
            <a:endParaRPr lang="en-CA" sz="2400" dirty="0"/>
          </a:p>
          <a:p>
            <a:endParaRPr lang="en-CA" dirty="0"/>
          </a:p>
        </p:txBody>
      </p:sp>
    </p:spTree>
    <p:extLst>
      <p:ext uri="{BB962C8B-B14F-4D97-AF65-F5344CB8AC3E}">
        <p14:creationId xmlns:p14="http://schemas.microsoft.com/office/powerpoint/2010/main" val="45517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CA" dirty="0" smtClean="0"/>
          </a:p>
          <a:p>
            <a:endParaRPr lang="en-CA" dirty="0"/>
          </a:p>
          <a:p>
            <a:endParaRPr lang="en-CA" dirty="0" smtClean="0"/>
          </a:p>
          <a:p>
            <a:endParaRPr lang="en-CA" dirty="0"/>
          </a:p>
          <a:p>
            <a:endParaRPr lang="en-CA" dirty="0" smtClean="0"/>
          </a:p>
          <a:p>
            <a:endParaRPr lang="en-CA" dirty="0"/>
          </a:p>
          <a:p>
            <a:r>
              <a:rPr lang="en-CA" dirty="0" smtClean="0"/>
              <a:t>Nicole </a:t>
            </a:r>
            <a:r>
              <a:rPr lang="en-CA" dirty="0"/>
              <a:t>Makohoniuk-President</a:t>
            </a:r>
            <a:br>
              <a:rPr lang="en-CA" dirty="0"/>
            </a:br>
            <a:r>
              <a:rPr lang="en-CA" dirty="0"/>
              <a:t>BC Confederation of Parent Advisory Councils (BCCPAC)</a:t>
            </a:r>
            <a:br>
              <a:rPr lang="en-CA" dirty="0"/>
            </a:br>
            <a:r>
              <a:rPr lang="en-CA" dirty="0"/>
              <a:t>cell: 778 870 3547 I toll free: 1 866 529 4397 I fax: 604 687 4488 </a:t>
            </a:r>
            <a:br>
              <a:rPr lang="en-CA" dirty="0"/>
            </a:br>
            <a:r>
              <a:rPr lang="en-CA" dirty="0"/>
              <a:t>www.bccpac.bc.ca I facebook.com/</a:t>
            </a:r>
            <a:r>
              <a:rPr lang="en-CA" dirty="0" err="1"/>
              <a:t>yourbccpac</a:t>
            </a:r>
            <a:r>
              <a:rPr lang="en-CA" dirty="0"/>
              <a:t> I twitter.com/</a:t>
            </a:r>
            <a:r>
              <a:rPr lang="en-CA" dirty="0" err="1"/>
              <a:t>bccpac</a:t>
            </a:r>
            <a:r>
              <a:rPr lang="en-CA" dirty="0"/>
              <a:t/>
            </a:r>
            <a:br>
              <a:rPr lang="en-CA" dirty="0"/>
            </a:br>
            <a:endParaRPr lang="en-CA" dirty="0"/>
          </a:p>
          <a:p>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104" y="888895"/>
            <a:ext cx="2393903" cy="2543388"/>
          </a:xfrm>
          <a:prstGeom prst="rect">
            <a:avLst/>
          </a:prstGeom>
        </p:spPr>
      </p:pic>
    </p:spTree>
    <p:extLst>
      <p:ext uri="{BB962C8B-B14F-4D97-AF65-F5344CB8AC3E}">
        <p14:creationId xmlns:p14="http://schemas.microsoft.com/office/powerpoint/2010/main" val="3830821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651379"/>
            <a:ext cx="8698678" cy="4244454"/>
          </a:xfrm>
        </p:spPr>
        <p:txBody>
          <a:bodyPr>
            <a:normAutofit fontScale="62500" lnSpcReduction="20000"/>
          </a:bodyPr>
          <a:lstStyle/>
          <a:p>
            <a:pPr fontAlgn="base"/>
            <a:r>
              <a:rPr lang="fr-CA" sz="2900" b="1" dirty="0">
                <a:solidFill>
                  <a:schemeClr val="tx2"/>
                </a:solidFill>
                <a:effectLst>
                  <a:outerShdw blurRad="31750" dist="25400" dir="5400000" algn="tl" rotWithShape="0">
                    <a:srgbClr val="000000">
                      <a:alpha val="25000"/>
                    </a:srgbClr>
                  </a:outerShdw>
                </a:effectLst>
              </a:rPr>
              <a:t>In 1988 the province of BC </a:t>
            </a:r>
            <a:r>
              <a:rPr lang="fr-CA" sz="2900" b="1" dirty="0" err="1">
                <a:solidFill>
                  <a:schemeClr val="tx2"/>
                </a:solidFill>
                <a:effectLst>
                  <a:outerShdw blurRad="31750" dist="25400" dir="5400000" algn="tl" rotWithShape="0">
                    <a:srgbClr val="000000">
                      <a:alpha val="25000"/>
                    </a:srgbClr>
                  </a:outerShdw>
                </a:effectLst>
              </a:rPr>
              <a:t>struck</a:t>
            </a:r>
            <a:r>
              <a:rPr lang="fr-CA" sz="2900" b="1" dirty="0">
                <a:solidFill>
                  <a:schemeClr val="tx2"/>
                </a:solidFill>
                <a:effectLst>
                  <a:outerShdw blurRad="31750" dist="25400" dir="5400000" algn="tl" rotWithShape="0">
                    <a:srgbClr val="000000">
                      <a:alpha val="25000"/>
                    </a:srgbClr>
                  </a:outerShdw>
                </a:effectLst>
              </a:rPr>
              <a:t> a Royal Commission on </a:t>
            </a:r>
            <a:r>
              <a:rPr lang="fr-CA" sz="2900" b="1" dirty="0" err="1">
                <a:solidFill>
                  <a:schemeClr val="tx2"/>
                </a:solidFill>
                <a:effectLst>
                  <a:outerShdw blurRad="31750" dist="25400" dir="5400000" algn="tl" rotWithShape="0">
                    <a:srgbClr val="000000">
                      <a:alpha val="25000"/>
                    </a:srgbClr>
                  </a:outerShdw>
                </a:effectLst>
              </a:rPr>
              <a:t>Education</a:t>
            </a:r>
            <a:r>
              <a:rPr lang="fr-CA" sz="2900" b="1" dirty="0">
                <a:solidFill>
                  <a:schemeClr val="tx2"/>
                </a:solidFill>
                <a:effectLst>
                  <a:outerShdw blurRad="31750" dist="25400" dir="5400000" algn="tl" rotWithShape="0">
                    <a:srgbClr val="000000">
                      <a:alpha val="25000"/>
                    </a:srgbClr>
                  </a:outerShdw>
                </a:effectLst>
              </a:rPr>
              <a:t>:</a:t>
            </a:r>
          </a:p>
          <a:p>
            <a:pPr fontAlgn="base">
              <a:buNone/>
            </a:pPr>
            <a:endParaRPr lang="en-CA" sz="2900" dirty="0"/>
          </a:p>
          <a:p>
            <a:pPr fontAlgn="base"/>
            <a:r>
              <a:rPr lang="fr-CA" sz="2900" dirty="0">
                <a:solidFill>
                  <a:schemeClr val="tx2"/>
                </a:solidFill>
                <a:effectLst>
                  <a:outerShdw blurRad="31750" dist="25400" dir="5400000" algn="tl" rotWithShape="0">
                    <a:srgbClr val="000000">
                      <a:alpha val="25000"/>
                    </a:srgbClr>
                  </a:outerShdw>
                </a:effectLst>
              </a:rPr>
              <a:t>Structures </a:t>
            </a:r>
            <a:r>
              <a:rPr lang="fr-CA" sz="2900" dirty="0" err="1">
                <a:solidFill>
                  <a:schemeClr val="tx2"/>
                </a:solidFill>
                <a:effectLst>
                  <a:outerShdw blurRad="31750" dist="25400" dir="5400000" algn="tl" rotWithShape="0">
                    <a:srgbClr val="000000">
                      <a:alpha val="25000"/>
                    </a:srgbClr>
                  </a:outerShdw>
                </a:effectLst>
              </a:rPr>
              <a:t>should</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be</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established</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at</a:t>
            </a:r>
            <a:r>
              <a:rPr lang="fr-CA" sz="2900" dirty="0">
                <a:solidFill>
                  <a:schemeClr val="tx2"/>
                </a:solidFill>
                <a:effectLst>
                  <a:outerShdw blurRad="31750" dist="25400" dir="5400000" algn="tl" rotWithShape="0">
                    <a:srgbClr val="000000">
                      <a:alpha val="25000"/>
                    </a:srgbClr>
                  </a:outerShdw>
                </a:effectLst>
              </a:rPr>
              <a:t> the provincial, </a:t>
            </a:r>
            <a:r>
              <a:rPr lang="fr-CA" sz="2900" dirty="0" err="1">
                <a:solidFill>
                  <a:schemeClr val="tx2"/>
                </a:solidFill>
                <a:effectLst>
                  <a:outerShdw blurRad="31750" dist="25400" dir="5400000" algn="tl" rotWithShape="0">
                    <a:srgbClr val="000000">
                      <a:alpha val="25000"/>
                    </a:srgbClr>
                  </a:outerShdw>
                </a:effectLst>
              </a:rPr>
              <a:t>school</a:t>
            </a:r>
            <a:r>
              <a:rPr lang="fr-CA" sz="2900" dirty="0">
                <a:solidFill>
                  <a:schemeClr val="tx2"/>
                </a:solidFill>
                <a:effectLst>
                  <a:outerShdw blurRad="31750" dist="25400" dir="5400000" algn="tl" rotWithShape="0">
                    <a:srgbClr val="000000">
                      <a:alpha val="25000"/>
                    </a:srgbClr>
                  </a:outerShdw>
                </a:effectLst>
              </a:rPr>
              <a:t> district and </a:t>
            </a:r>
            <a:r>
              <a:rPr lang="fr-CA" sz="2900" dirty="0" err="1">
                <a:solidFill>
                  <a:schemeClr val="tx2"/>
                </a:solidFill>
                <a:effectLst>
                  <a:outerShdw blurRad="31750" dist="25400" dir="5400000" algn="tl" rotWithShape="0">
                    <a:srgbClr val="000000">
                      <a:alpha val="25000"/>
                    </a:srgbClr>
                  </a:outerShdw>
                </a:effectLst>
              </a:rPr>
              <a:t>school</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levels</a:t>
            </a:r>
            <a:r>
              <a:rPr lang="fr-CA" sz="2900" dirty="0">
                <a:solidFill>
                  <a:schemeClr val="tx2"/>
                </a:solidFill>
                <a:effectLst>
                  <a:outerShdw blurRad="31750" dist="25400" dir="5400000" algn="tl" rotWithShape="0">
                    <a:srgbClr val="000000">
                      <a:alpha val="25000"/>
                    </a:srgbClr>
                  </a:outerShdw>
                </a:effectLst>
              </a:rPr>
              <a:t> to </a:t>
            </a:r>
            <a:r>
              <a:rPr lang="fr-CA" sz="2900" dirty="0" err="1">
                <a:solidFill>
                  <a:schemeClr val="tx2"/>
                </a:solidFill>
                <a:effectLst>
                  <a:outerShdw blurRad="31750" dist="25400" dir="5400000" algn="tl" rotWithShape="0">
                    <a:srgbClr val="000000">
                      <a:alpha val="25000"/>
                    </a:srgbClr>
                  </a:outerShdw>
                </a:effectLst>
              </a:rPr>
              <a:t>ensure</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that</a:t>
            </a:r>
            <a:r>
              <a:rPr lang="fr-CA" sz="2900" dirty="0">
                <a:solidFill>
                  <a:schemeClr val="tx2"/>
                </a:solidFill>
                <a:effectLst>
                  <a:outerShdw blurRad="31750" dist="25400" dir="5400000" algn="tl" rotWithShape="0">
                    <a:srgbClr val="000000">
                      <a:alpha val="25000"/>
                    </a:srgbClr>
                  </a:outerShdw>
                </a:effectLst>
              </a:rPr>
              <a:t> parents are </a:t>
            </a:r>
            <a:r>
              <a:rPr lang="fr-CA" sz="2900" dirty="0" err="1">
                <a:solidFill>
                  <a:schemeClr val="tx2"/>
                </a:solidFill>
                <a:effectLst>
                  <a:outerShdw blurRad="31750" dist="25400" dir="5400000" algn="tl" rotWithShape="0">
                    <a:srgbClr val="000000">
                      <a:alpha val="25000"/>
                    </a:srgbClr>
                  </a:outerShdw>
                </a:effectLst>
              </a:rPr>
              <a:t>genuinely</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involved</a:t>
            </a:r>
            <a:r>
              <a:rPr lang="fr-CA" sz="2900" dirty="0">
                <a:solidFill>
                  <a:schemeClr val="tx2"/>
                </a:solidFill>
                <a:effectLst>
                  <a:outerShdw blurRad="31750" dist="25400" dir="5400000" algn="tl" rotWithShape="0">
                    <a:srgbClr val="000000">
                      <a:alpha val="25000"/>
                    </a:srgbClr>
                  </a:outerShdw>
                </a:effectLst>
              </a:rPr>
              <a:t> in </a:t>
            </a:r>
            <a:r>
              <a:rPr lang="fr-CA" sz="2900" dirty="0" err="1">
                <a:solidFill>
                  <a:schemeClr val="tx2"/>
                </a:solidFill>
                <a:effectLst>
                  <a:outerShdw blurRad="31750" dist="25400" dir="5400000" algn="tl" rotWithShape="0">
                    <a:srgbClr val="000000">
                      <a:alpha val="25000"/>
                    </a:srgbClr>
                  </a:outerShdw>
                </a:effectLst>
              </a:rPr>
              <a:t>advising</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educators</a:t>
            </a:r>
            <a:r>
              <a:rPr lang="fr-CA" sz="2900" dirty="0">
                <a:solidFill>
                  <a:schemeClr val="tx2"/>
                </a:solidFill>
                <a:effectLst>
                  <a:outerShdw blurRad="31750" dist="25400" dir="5400000" algn="tl" rotWithShape="0">
                    <a:srgbClr val="000000">
                      <a:alpha val="25000"/>
                    </a:srgbClr>
                  </a:outerShdw>
                </a:effectLst>
              </a:rPr>
              <a:t> and </a:t>
            </a:r>
            <a:r>
              <a:rPr lang="fr-CA" sz="2900" dirty="0" err="1">
                <a:solidFill>
                  <a:schemeClr val="tx2"/>
                </a:solidFill>
                <a:effectLst>
                  <a:outerShdw blurRad="31750" dist="25400" dir="5400000" algn="tl" rotWithShape="0">
                    <a:srgbClr val="000000">
                      <a:alpha val="25000"/>
                    </a:srgbClr>
                  </a:outerShdw>
                </a:effectLst>
              </a:rPr>
              <a:t>policy</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makers</a:t>
            </a:r>
            <a:r>
              <a:rPr lang="fr-CA" sz="2900" dirty="0">
                <a:solidFill>
                  <a:schemeClr val="tx2"/>
                </a:solidFill>
                <a:effectLst>
                  <a:outerShdw blurRad="31750" dist="25400" dir="5400000" algn="tl" rotWithShape="0">
                    <a:srgbClr val="000000">
                      <a:alpha val="25000"/>
                    </a:srgbClr>
                  </a:outerShdw>
                </a:effectLst>
              </a:rPr>
              <a:t> – local and provincial – in </a:t>
            </a:r>
            <a:r>
              <a:rPr lang="fr-CA" sz="2900" dirty="0" err="1">
                <a:solidFill>
                  <a:schemeClr val="tx2"/>
                </a:solidFill>
                <a:effectLst>
                  <a:outerShdw blurRad="31750" dist="25400" dir="5400000" algn="tl" rotWithShape="0">
                    <a:srgbClr val="000000">
                      <a:alpha val="25000"/>
                    </a:srgbClr>
                  </a:outerShdw>
                </a:effectLst>
              </a:rPr>
              <a:t>matters</a:t>
            </a:r>
            <a:r>
              <a:rPr lang="fr-CA" sz="2900" dirty="0">
                <a:solidFill>
                  <a:schemeClr val="tx2"/>
                </a:solidFill>
                <a:effectLst>
                  <a:outerShdw blurRad="31750" dist="25400" dir="5400000" algn="tl" rotWithShape="0">
                    <a:srgbClr val="000000">
                      <a:alpha val="25000"/>
                    </a:srgbClr>
                  </a:outerShdw>
                </a:effectLst>
              </a:rPr>
              <a:t> </a:t>
            </a:r>
            <a:r>
              <a:rPr lang="fr-CA" sz="2900" dirty="0" err="1">
                <a:solidFill>
                  <a:schemeClr val="tx2"/>
                </a:solidFill>
                <a:effectLst>
                  <a:outerShdw blurRad="31750" dist="25400" dir="5400000" algn="tl" rotWithShape="0">
                    <a:srgbClr val="000000">
                      <a:alpha val="25000"/>
                    </a:srgbClr>
                  </a:outerShdw>
                </a:effectLst>
              </a:rPr>
              <a:t>related</a:t>
            </a:r>
            <a:r>
              <a:rPr lang="fr-CA" sz="2900" dirty="0">
                <a:solidFill>
                  <a:schemeClr val="tx2"/>
                </a:solidFill>
                <a:effectLst>
                  <a:outerShdw blurRad="31750" dist="25400" dir="5400000" algn="tl" rotWithShape="0">
                    <a:srgbClr val="000000">
                      <a:alpha val="25000"/>
                    </a:srgbClr>
                  </a:outerShdw>
                </a:effectLst>
              </a:rPr>
              <a:t> to </a:t>
            </a:r>
            <a:r>
              <a:rPr lang="fr-CA" sz="2900" dirty="0" err="1">
                <a:solidFill>
                  <a:schemeClr val="tx2"/>
                </a:solidFill>
                <a:effectLst>
                  <a:outerShdw blurRad="31750" dist="25400" dir="5400000" algn="tl" rotWithShape="0">
                    <a:srgbClr val="000000">
                      <a:alpha val="25000"/>
                    </a:srgbClr>
                  </a:outerShdw>
                </a:effectLst>
              </a:rPr>
              <a:t>education</a:t>
            </a:r>
            <a:r>
              <a:rPr lang="fr-CA" sz="2900" dirty="0">
                <a:solidFill>
                  <a:schemeClr val="tx2"/>
                </a:solidFill>
                <a:effectLst>
                  <a:outerShdw blurRad="31750" dist="25400" dir="5400000" algn="tl" rotWithShape="0">
                    <a:srgbClr val="000000">
                      <a:alpha val="25000"/>
                    </a:srgbClr>
                  </a:outerShdw>
                </a:effectLst>
              </a:rPr>
              <a:t> programs, services and </a:t>
            </a:r>
            <a:r>
              <a:rPr lang="fr-CA" sz="2900" dirty="0" err="1">
                <a:solidFill>
                  <a:schemeClr val="tx2"/>
                </a:solidFill>
                <a:effectLst>
                  <a:outerShdw blurRad="31750" dist="25400" dir="5400000" algn="tl" rotWithShape="0">
                    <a:srgbClr val="000000">
                      <a:alpha val="25000"/>
                    </a:srgbClr>
                  </a:outerShdw>
                </a:effectLst>
              </a:rPr>
              <a:t>operations</a:t>
            </a:r>
            <a:r>
              <a:rPr lang="fr-CA" sz="2900" dirty="0">
                <a:solidFill>
                  <a:schemeClr val="tx2"/>
                </a:solidFill>
                <a:effectLst>
                  <a:outerShdw blurRad="31750" dist="25400" dir="5400000" algn="tl" rotWithShape="0">
                    <a:srgbClr val="000000">
                      <a:alpha val="25000"/>
                    </a:srgbClr>
                  </a:outerShdw>
                </a:effectLst>
              </a:rPr>
              <a:t>. </a:t>
            </a:r>
            <a:endParaRPr lang="en-CA" sz="2900" dirty="0"/>
          </a:p>
          <a:p>
            <a:endParaRPr lang="fr-CA" sz="2900" b="1" dirty="0">
              <a:solidFill>
                <a:schemeClr val="tx2"/>
              </a:solidFill>
              <a:effectLst>
                <a:outerShdw blurRad="31750" dist="25400" dir="5400000" algn="tl" rotWithShape="0">
                  <a:srgbClr val="000000">
                    <a:alpha val="25000"/>
                  </a:srgbClr>
                </a:outerShdw>
              </a:effectLst>
            </a:endParaRPr>
          </a:p>
          <a:p>
            <a:pPr>
              <a:buNone/>
            </a:pPr>
            <a:r>
              <a:rPr lang="fr-CA" sz="2900" b="1" dirty="0">
                <a:solidFill>
                  <a:schemeClr val="tx2"/>
                </a:solidFill>
                <a:effectLst>
                  <a:outerShdw blurRad="31750" dist="25400" dir="5400000" algn="tl" rotWithShape="0">
                    <a:srgbClr val="000000">
                      <a:alpha val="25000"/>
                    </a:srgbClr>
                  </a:outerShdw>
                </a:effectLst>
              </a:rPr>
              <a:t>1989 Parent </a:t>
            </a:r>
            <a:r>
              <a:rPr lang="fr-CA" sz="2900" b="1" dirty="0" err="1">
                <a:solidFill>
                  <a:schemeClr val="tx2"/>
                </a:solidFill>
                <a:effectLst>
                  <a:outerShdw blurRad="31750" dist="25400" dir="5400000" algn="tl" rotWithShape="0">
                    <a:srgbClr val="000000">
                      <a:alpha val="25000"/>
                    </a:srgbClr>
                  </a:outerShdw>
                </a:effectLst>
              </a:rPr>
              <a:t>Advisory</a:t>
            </a:r>
            <a:r>
              <a:rPr lang="fr-CA" sz="2900" b="1" dirty="0">
                <a:solidFill>
                  <a:schemeClr val="tx2"/>
                </a:solidFill>
                <a:effectLst>
                  <a:outerShdw blurRad="31750" dist="25400" dir="5400000" algn="tl" rotWithShape="0">
                    <a:srgbClr val="000000">
                      <a:alpha val="25000"/>
                    </a:srgbClr>
                  </a:outerShdw>
                </a:effectLst>
              </a:rPr>
              <a:t> </a:t>
            </a:r>
            <a:r>
              <a:rPr lang="fr-CA" sz="2900" b="1" dirty="0" err="1">
                <a:solidFill>
                  <a:schemeClr val="tx2"/>
                </a:solidFill>
                <a:effectLst>
                  <a:outerShdw blurRad="31750" dist="25400" dir="5400000" algn="tl" rotWithShape="0">
                    <a:srgbClr val="000000">
                      <a:alpha val="25000"/>
                    </a:srgbClr>
                  </a:outerShdw>
                </a:effectLst>
              </a:rPr>
              <a:t>Councils</a:t>
            </a:r>
            <a:r>
              <a:rPr lang="fr-CA" sz="2900" b="1" dirty="0">
                <a:solidFill>
                  <a:schemeClr val="tx2"/>
                </a:solidFill>
                <a:effectLst>
                  <a:outerShdw blurRad="31750" dist="25400" dir="5400000" algn="tl" rotWithShape="0">
                    <a:srgbClr val="000000">
                      <a:alpha val="25000"/>
                    </a:srgbClr>
                  </a:outerShdw>
                </a:effectLst>
              </a:rPr>
              <a:t> </a:t>
            </a:r>
            <a:r>
              <a:rPr lang="fr-CA" sz="2900" b="1" dirty="0" err="1">
                <a:solidFill>
                  <a:schemeClr val="tx2"/>
                </a:solidFill>
                <a:effectLst>
                  <a:outerShdw blurRad="31750" dist="25400" dir="5400000" algn="tl" rotWithShape="0">
                    <a:srgbClr val="000000">
                      <a:alpha val="25000"/>
                    </a:srgbClr>
                  </a:outerShdw>
                </a:effectLst>
              </a:rPr>
              <a:t>were</a:t>
            </a:r>
            <a:r>
              <a:rPr lang="fr-CA" sz="2900" b="1" dirty="0">
                <a:solidFill>
                  <a:schemeClr val="tx2"/>
                </a:solidFill>
                <a:effectLst>
                  <a:outerShdw blurRad="31750" dist="25400" dir="5400000" algn="tl" rotWithShape="0">
                    <a:srgbClr val="000000">
                      <a:alpha val="25000"/>
                    </a:srgbClr>
                  </a:outerShdw>
                </a:effectLst>
              </a:rPr>
              <a:t> </a:t>
            </a:r>
            <a:r>
              <a:rPr lang="fr-CA" sz="2900" b="1" dirty="0" err="1">
                <a:solidFill>
                  <a:schemeClr val="tx2"/>
                </a:solidFill>
                <a:effectLst>
                  <a:outerShdw blurRad="31750" dist="25400" dir="5400000" algn="tl" rotWithShape="0">
                    <a:srgbClr val="000000">
                      <a:alpha val="25000"/>
                    </a:srgbClr>
                  </a:outerShdw>
                </a:effectLst>
              </a:rPr>
              <a:t>included</a:t>
            </a:r>
            <a:r>
              <a:rPr lang="fr-CA" sz="2900" b="1" dirty="0">
                <a:solidFill>
                  <a:schemeClr val="tx2"/>
                </a:solidFill>
                <a:effectLst>
                  <a:outerShdw blurRad="31750" dist="25400" dir="5400000" algn="tl" rotWithShape="0">
                    <a:srgbClr val="000000">
                      <a:alpha val="25000"/>
                    </a:srgbClr>
                  </a:outerShdw>
                </a:effectLst>
              </a:rPr>
              <a:t> in the </a:t>
            </a:r>
            <a:r>
              <a:rPr lang="fr-CA" sz="2900" b="1" dirty="0" err="1">
                <a:solidFill>
                  <a:schemeClr val="tx2"/>
                </a:solidFill>
                <a:effectLst>
                  <a:outerShdw blurRad="31750" dist="25400" dir="5400000" algn="tl" rotWithShape="0">
                    <a:srgbClr val="000000">
                      <a:alpha val="25000"/>
                    </a:srgbClr>
                  </a:outerShdw>
                </a:effectLst>
              </a:rPr>
              <a:t>school</a:t>
            </a:r>
            <a:r>
              <a:rPr lang="fr-CA" sz="2900" b="1" dirty="0">
                <a:solidFill>
                  <a:schemeClr val="tx2"/>
                </a:solidFill>
                <a:effectLst>
                  <a:outerShdw blurRad="31750" dist="25400" dir="5400000" algn="tl" rotWithShape="0">
                    <a:srgbClr val="000000">
                      <a:alpha val="25000"/>
                    </a:srgbClr>
                  </a:outerShdw>
                </a:effectLst>
              </a:rPr>
              <a:t> </a:t>
            </a:r>
            <a:r>
              <a:rPr lang="fr-CA" sz="2900" b="1" dirty="0" err="1">
                <a:solidFill>
                  <a:schemeClr val="tx2"/>
                </a:solidFill>
                <a:effectLst>
                  <a:outerShdw blurRad="31750" dist="25400" dir="5400000" algn="tl" rotWithShape="0">
                    <a:srgbClr val="000000">
                      <a:alpha val="25000"/>
                    </a:srgbClr>
                  </a:outerShdw>
                </a:effectLst>
              </a:rPr>
              <a:t>act</a:t>
            </a:r>
            <a:r>
              <a:rPr lang="fr-CA" sz="2900" b="1" dirty="0">
                <a:solidFill>
                  <a:schemeClr val="tx2"/>
                </a:solidFill>
                <a:effectLst>
                  <a:outerShdw blurRad="31750" dist="25400" dir="5400000" algn="tl" rotWithShape="0">
                    <a:srgbClr val="000000">
                      <a:alpha val="25000"/>
                    </a:srgbClr>
                  </a:outerShdw>
                </a:effectLst>
              </a:rPr>
              <a:t> :</a:t>
            </a:r>
            <a:endParaRPr lang="en-CA" sz="2900" b="1" dirty="0"/>
          </a:p>
          <a:p>
            <a:endParaRPr lang="en-CA" sz="2900" b="1" dirty="0">
              <a:solidFill>
                <a:schemeClr val="tx2"/>
              </a:solidFill>
              <a:effectLst>
                <a:outerShdw blurRad="31750" dist="25400" dir="5400000" algn="tl" rotWithShape="0">
                  <a:srgbClr val="000000">
                    <a:alpha val="25000"/>
                  </a:srgbClr>
                </a:outerShdw>
              </a:effectLst>
            </a:endParaRPr>
          </a:p>
          <a:p>
            <a:r>
              <a:rPr lang="fr-CA" sz="2900" dirty="0">
                <a:solidFill>
                  <a:schemeClr val="tx2"/>
                </a:solidFill>
                <a:effectLst>
                  <a:outerShdw blurRad="31750" dist="25400" dir="5400000" algn="tl" rotWithShape="0">
                    <a:srgbClr val="000000">
                      <a:alpha val="25000"/>
                    </a:srgbClr>
                  </a:outerShdw>
                </a:effectLst>
              </a:rPr>
              <a:t>8 </a:t>
            </a:r>
            <a:r>
              <a:rPr lang="en-US" sz="2900" dirty="0">
                <a:solidFill>
                  <a:schemeClr val="tx2"/>
                </a:solidFill>
                <a:effectLst>
                  <a:outerShdw blurRad="31750" dist="25400" dir="5400000" algn="tl" rotWithShape="0">
                    <a:srgbClr val="000000">
                      <a:alpha val="25000"/>
                    </a:srgbClr>
                  </a:outerShdw>
                </a:effectLst>
              </a:rPr>
              <a:t>(4) A parents’ advisory council, through its elected officers, may:</a:t>
            </a:r>
          </a:p>
          <a:p>
            <a:pPr>
              <a:buNone/>
            </a:pPr>
            <a:endParaRPr lang="en-CA" sz="2900" dirty="0">
              <a:solidFill>
                <a:schemeClr val="tx2"/>
              </a:solidFill>
              <a:effectLst>
                <a:outerShdw blurRad="31750" dist="25400" dir="5400000" algn="tl" rotWithShape="0">
                  <a:srgbClr val="000000">
                    <a:alpha val="25000"/>
                  </a:srgbClr>
                </a:outerShdw>
              </a:effectLst>
            </a:endParaRPr>
          </a:p>
          <a:p>
            <a:r>
              <a:rPr lang="en-US" sz="2900" dirty="0">
                <a:solidFill>
                  <a:schemeClr val="tx2"/>
                </a:solidFill>
                <a:effectLst>
                  <a:outerShdw blurRad="31750" dist="25400" dir="5400000" algn="tl" rotWithShape="0">
                    <a:srgbClr val="000000">
                      <a:alpha val="25000"/>
                    </a:srgbClr>
                  </a:outerShdw>
                </a:effectLst>
              </a:rPr>
              <a:t>advise the board and the principal and staff of the school or the Provincial school respecting any matter relating to the school or the Provincial school, other than matters assigned to the school planning council, and</a:t>
            </a:r>
            <a:endParaRPr lang="en-CA" sz="2900" dirty="0">
              <a:solidFill>
                <a:schemeClr val="tx2"/>
              </a:solidFill>
              <a:effectLst>
                <a:outerShdw blurRad="31750" dist="25400" dir="5400000" algn="tl" rotWithShape="0">
                  <a:srgbClr val="000000">
                    <a:alpha val="25000"/>
                  </a:srgbClr>
                </a:outerShdw>
              </a:effectLst>
            </a:endParaRPr>
          </a:p>
          <a:p>
            <a:endParaRPr lang="en-CA" dirty="0" smtClean="0"/>
          </a:p>
          <a:p>
            <a:pPr marL="0" indent="0">
              <a:buNone/>
            </a:pPr>
            <a:endParaRPr lang="en-CA" sz="4200" dirty="0"/>
          </a:p>
        </p:txBody>
      </p:sp>
      <p:sp>
        <p:nvSpPr>
          <p:cNvPr id="3" name="Title 2"/>
          <p:cNvSpPr>
            <a:spLocks noGrp="1"/>
          </p:cNvSpPr>
          <p:nvPr>
            <p:ph type="title"/>
          </p:nvPr>
        </p:nvSpPr>
        <p:spPr/>
        <p:txBody>
          <a:bodyPr>
            <a:normAutofit/>
          </a:bodyPr>
          <a:lstStyle/>
          <a:p>
            <a:pPr algn="ctr"/>
            <a:r>
              <a:rPr lang="en-CA" dirty="0" smtClean="0"/>
              <a:t>History in the making</a:t>
            </a:r>
            <a:endParaRPr lang="en-CA" dirty="0"/>
          </a:p>
        </p:txBody>
      </p:sp>
    </p:spTree>
    <p:extLst>
      <p:ext uri="{BB962C8B-B14F-4D97-AF65-F5344CB8AC3E}">
        <p14:creationId xmlns:p14="http://schemas.microsoft.com/office/powerpoint/2010/main" val="3753387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WHERE DOES IT SAY THAT PAC IS A FUNDRAISING ENTITY?</a:t>
            </a:r>
            <a:endParaRPr lang="en-CA"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2129" y="2456597"/>
            <a:ext cx="3108104" cy="4053385"/>
          </a:xfrm>
        </p:spPr>
      </p:pic>
      <p:sp>
        <p:nvSpPr>
          <p:cNvPr id="6" name="TextBox 5"/>
          <p:cNvSpPr txBox="1"/>
          <p:nvPr/>
        </p:nvSpPr>
        <p:spPr>
          <a:xfrm>
            <a:off x="677334" y="2456597"/>
            <a:ext cx="3024795" cy="2031325"/>
          </a:xfrm>
          <a:prstGeom prst="rect">
            <a:avLst/>
          </a:prstGeom>
          <a:noFill/>
        </p:spPr>
        <p:txBody>
          <a:bodyPr wrap="square" rtlCol="0">
            <a:spAutoFit/>
          </a:bodyPr>
          <a:lstStyle/>
          <a:p>
            <a:r>
              <a:rPr lang="en-CA" dirty="0" smtClean="0"/>
              <a:t>If you need to raise funds:</a:t>
            </a:r>
          </a:p>
          <a:p>
            <a:endParaRPr lang="en-CA" dirty="0" smtClean="0"/>
          </a:p>
          <a:p>
            <a:pPr marL="285750" indent="-285750">
              <a:buFont typeface="Arial" panose="020B0604020202020204" pitchFamily="34" charset="0"/>
              <a:buChar char="•"/>
            </a:pPr>
            <a:r>
              <a:rPr lang="en-CA" dirty="0" smtClean="0"/>
              <a:t>Make it a sub committee</a:t>
            </a:r>
          </a:p>
          <a:p>
            <a:pPr marL="285750" indent="-285750">
              <a:buFont typeface="Arial" panose="020B0604020202020204" pitchFamily="34" charset="0"/>
              <a:buChar char="•"/>
            </a:pPr>
            <a:r>
              <a:rPr lang="en-CA" dirty="0" smtClean="0"/>
              <a:t>Keep it event focused to build community</a:t>
            </a:r>
          </a:p>
          <a:p>
            <a:pPr marL="285750" indent="-285750">
              <a:buFont typeface="Arial" panose="020B0604020202020204" pitchFamily="34" charset="0"/>
              <a:buChar char="•"/>
            </a:pPr>
            <a:r>
              <a:rPr lang="en-CA" dirty="0" smtClean="0"/>
              <a:t>Make it easy.</a:t>
            </a:r>
          </a:p>
          <a:p>
            <a:pPr marL="285750" indent="-285750">
              <a:buFont typeface="Arial" panose="020B0604020202020204" pitchFamily="34" charset="0"/>
              <a:buChar char="•"/>
            </a:pPr>
            <a:r>
              <a:rPr lang="en-CA" dirty="0" smtClean="0"/>
              <a:t>Keep it focused.</a:t>
            </a:r>
            <a:endParaRPr lang="en-CA" dirty="0"/>
          </a:p>
        </p:txBody>
      </p:sp>
    </p:spTree>
    <p:extLst>
      <p:ext uri="{BB962C8B-B14F-4D97-AF65-F5344CB8AC3E}">
        <p14:creationId xmlns:p14="http://schemas.microsoft.com/office/powerpoint/2010/main" val="1620780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ctr" eaLnBrk="1" hangingPunct="1"/>
            <a:r>
              <a:rPr lang="en-CA" altLang="en-US" dirty="0" smtClean="0"/>
              <a:t>Planning</a:t>
            </a:r>
            <a:br>
              <a:rPr lang="en-CA" altLang="en-US" dirty="0" smtClean="0"/>
            </a:br>
            <a:r>
              <a:rPr lang="en-CA" altLang="en-US" dirty="0" smtClean="0"/>
              <a:t>FLEXIVOL</a:t>
            </a:r>
            <a:endParaRPr lang="en-CA" altLang="en-US" dirty="0" smtClean="0"/>
          </a:p>
        </p:txBody>
      </p:sp>
      <p:sp>
        <p:nvSpPr>
          <p:cNvPr id="38915" name="Content Placeholder 2"/>
          <p:cNvSpPr>
            <a:spLocks noGrp="1"/>
          </p:cNvSpPr>
          <p:nvPr>
            <p:ph idx="1"/>
          </p:nvPr>
        </p:nvSpPr>
        <p:spPr/>
        <p:txBody>
          <a:bodyPr>
            <a:normAutofit lnSpcReduction="10000"/>
          </a:bodyPr>
          <a:lstStyle/>
          <a:p>
            <a:pPr eaLnBrk="1" hangingPunct="1"/>
            <a:r>
              <a:rPr lang="en-CA" altLang="en-US" dirty="0" smtClean="0"/>
              <a:t>Flexibility- Are most parents able to attend? Teleconference available?</a:t>
            </a:r>
          </a:p>
          <a:p>
            <a:pPr eaLnBrk="1" hangingPunct="1"/>
            <a:r>
              <a:rPr lang="en-CA" altLang="en-US" dirty="0" smtClean="0"/>
              <a:t>Legitimacy- Will this effect my child, my family, or my community</a:t>
            </a:r>
            <a:r>
              <a:rPr lang="en-CA" altLang="en-US" dirty="0" smtClean="0"/>
              <a:t>? Is there learning involved?</a:t>
            </a:r>
            <a:endParaRPr lang="en-CA" altLang="en-US" dirty="0" smtClean="0"/>
          </a:p>
          <a:p>
            <a:pPr eaLnBrk="1" hangingPunct="1"/>
            <a:r>
              <a:rPr lang="en-CA" altLang="en-US" dirty="0" smtClean="0"/>
              <a:t>Ease of access- Where is the location of the meeting? Wheel Chair accessible?</a:t>
            </a:r>
          </a:p>
          <a:p>
            <a:pPr eaLnBrk="1" hangingPunct="1"/>
            <a:r>
              <a:rPr lang="en-CA" altLang="en-US" dirty="0" smtClean="0"/>
              <a:t>Experience-FUN! FUN! FUN! Will they learn or work?</a:t>
            </a:r>
          </a:p>
          <a:p>
            <a:pPr eaLnBrk="1" hangingPunct="1"/>
            <a:r>
              <a:rPr lang="en-CA" altLang="en-US" dirty="0" smtClean="0"/>
              <a:t>Incentives- Prize draws? Points for the school team? Food?</a:t>
            </a:r>
          </a:p>
          <a:p>
            <a:pPr eaLnBrk="1" hangingPunct="1"/>
            <a:r>
              <a:rPr lang="en-CA" altLang="en-US" dirty="0" smtClean="0"/>
              <a:t>Variety- What is the learning? Is it something someone else is doing what is different? </a:t>
            </a:r>
          </a:p>
          <a:p>
            <a:pPr eaLnBrk="1" hangingPunct="1"/>
            <a:r>
              <a:rPr lang="en-CA" altLang="en-US" dirty="0" smtClean="0"/>
              <a:t>Organization- What is your purpose according to your constitution? Your group?</a:t>
            </a:r>
          </a:p>
          <a:p>
            <a:pPr eaLnBrk="1" hangingPunct="1"/>
            <a:r>
              <a:rPr lang="en-CA" altLang="en-US" dirty="0" smtClean="0"/>
              <a:t>Laughs</a:t>
            </a:r>
          </a:p>
        </p:txBody>
      </p:sp>
    </p:spTree>
    <p:extLst>
      <p:ext uri="{BB962C8B-B14F-4D97-AF65-F5344CB8AC3E}">
        <p14:creationId xmlns:p14="http://schemas.microsoft.com/office/powerpoint/2010/main" val="9510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915">
                                            <p:txEl>
                                              <p:pRg st="4" end="4"/>
                                            </p:txEl>
                                          </p:spTgt>
                                        </p:tgtEl>
                                        <p:attrNameLst>
                                          <p:attrName>style.visibility</p:attrName>
                                        </p:attrNameLst>
                                      </p:cBhvr>
                                      <p:to>
                                        <p:strVal val="visible"/>
                                      </p:to>
                                    </p:set>
                                    <p:anim calcmode="lin" valueType="num">
                                      <p:cBhvr additive="base">
                                        <p:cTn id="31" dur="5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89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8915">
                                            <p:txEl>
                                              <p:pRg st="5" end="5"/>
                                            </p:txEl>
                                          </p:spTgt>
                                        </p:tgtEl>
                                        <p:attrNameLst>
                                          <p:attrName>style.visibility</p:attrName>
                                        </p:attrNameLst>
                                      </p:cBhvr>
                                      <p:to>
                                        <p:strVal val="visible"/>
                                      </p:to>
                                    </p:set>
                                    <p:anim calcmode="lin" valueType="num">
                                      <p:cBhvr additive="base">
                                        <p:cTn id="37" dur="500" fill="hold"/>
                                        <p:tgtEl>
                                          <p:spTgt spid="389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89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8915">
                                            <p:txEl>
                                              <p:pRg st="6" end="6"/>
                                            </p:txEl>
                                          </p:spTgt>
                                        </p:tgtEl>
                                        <p:attrNameLst>
                                          <p:attrName>style.visibility</p:attrName>
                                        </p:attrNameLst>
                                      </p:cBhvr>
                                      <p:to>
                                        <p:strVal val="visible"/>
                                      </p:to>
                                    </p:set>
                                    <p:anim calcmode="lin" valueType="num">
                                      <p:cBhvr additive="base">
                                        <p:cTn id="43" dur="500" fill="hold"/>
                                        <p:tgtEl>
                                          <p:spTgt spid="389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89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8915">
                                            <p:txEl>
                                              <p:pRg st="7" end="7"/>
                                            </p:txEl>
                                          </p:spTgt>
                                        </p:tgtEl>
                                        <p:attrNameLst>
                                          <p:attrName>style.visibility</p:attrName>
                                        </p:attrNameLst>
                                      </p:cBhvr>
                                      <p:to>
                                        <p:strVal val="visible"/>
                                      </p:to>
                                    </p:set>
                                    <p:anim calcmode="lin" valueType="num">
                                      <p:cBhvr additive="base">
                                        <p:cTn id="49" dur="500" fill="hold"/>
                                        <p:tgtEl>
                                          <p:spTgt spid="3891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89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Planning</a:t>
            </a:r>
            <a:br>
              <a:rPr lang="en-CA" dirty="0" smtClean="0"/>
            </a:br>
            <a:r>
              <a:rPr lang="en-CA" dirty="0" smtClean="0"/>
              <a:t>Involves everyone!</a:t>
            </a:r>
            <a:endParaRPr lang="en-CA" dirty="0"/>
          </a:p>
        </p:txBody>
      </p:sp>
      <p:sp>
        <p:nvSpPr>
          <p:cNvPr id="3" name="Content Placeholder 2"/>
          <p:cNvSpPr>
            <a:spLocks noGrp="1"/>
          </p:cNvSpPr>
          <p:nvPr>
            <p:ph idx="1"/>
          </p:nvPr>
        </p:nvSpPr>
        <p:spPr>
          <a:xfrm>
            <a:off x="813812" y="1930400"/>
            <a:ext cx="8596668" cy="3880773"/>
          </a:xfrm>
        </p:spPr>
        <p:txBody>
          <a:bodyPr>
            <a:normAutofit/>
          </a:bodyPr>
          <a:lstStyle/>
          <a:p>
            <a:r>
              <a:rPr lang="en-CA" dirty="0" smtClean="0"/>
              <a:t>Start where you are at! Whether there are 2 or 92 of you at a meeting.</a:t>
            </a:r>
          </a:p>
          <a:p>
            <a:r>
              <a:rPr lang="en-CA" dirty="0" smtClean="0"/>
              <a:t>Set a goal to increase membership. Check your Constitution. Who can be members?</a:t>
            </a:r>
          </a:p>
          <a:p>
            <a:r>
              <a:rPr lang="en-CA" dirty="0" smtClean="0"/>
              <a:t>Pay attention to what is happening around you.</a:t>
            </a:r>
          </a:p>
          <a:p>
            <a:r>
              <a:rPr lang="en-CA" dirty="0" smtClean="0"/>
              <a:t>Start with education! All our Partners have parent outreach programs BCTF, BCCPAC, BCPVPA, community and your local districts.</a:t>
            </a:r>
          </a:p>
          <a:p>
            <a:r>
              <a:rPr lang="en-CA" dirty="0" smtClean="0"/>
              <a:t>Stay with your agenda! Set your dates and times as far in advance as you can! Plan your speakers Well in advance, you can always add meetings..</a:t>
            </a:r>
          </a:p>
          <a:p>
            <a:r>
              <a:rPr lang="en-CA" dirty="0" smtClean="0"/>
              <a:t>Separate Fundraising from your meeting times. What are you dong for events to increase school connectedness?</a:t>
            </a:r>
          </a:p>
          <a:p>
            <a:pPr marL="0" indent="0">
              <a:buNone/>
            </a:pPr>
            <a:r>
              <a:rPr lang="en-CA" dirty="0"/>
              <a:t> </a:t>
            </a:r>
            <a:r>
              <a:rPr lang="en-CA" dirty="0" smtClean="0"/>
              <a:t>See Planner for Agenda example.</a:t>
            </a:r>
          </a:p>
          <a:p>
            <a:endParaRPr lang="en-CA" dirty="0"/>
          </a:p>
        </p:txBody>
      </p:sp>
    </p:spTree>
    <p:extLst>
      <p:ext uri="{BB962C8B-B14F-4D97-AF65-F5344CB8AC3E}">
        <p14:creationId xmlns:p14="http://schemas.microsoft.com/office/powerpoint/2010/main" val="1721299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51629" y="2197291"/>
            <a:ext cx="6845411" cy="5386468"/>
          </a:xfrm>
        </p:spPr>
        <p:txBody>
          <a:bodyPr>
            <a:normAutofit/>
          </a:bodyPr>
          <a:lstStyle/>
          <a:p>
            <a:pPr>
              <a:buNone/>
            </a:pPr>
            <a:r>
              <a:rPr lang="en-CA" sz="2000" dirty="0"/>
              <a:t>Tips for connecting with parents</a:t>
            </a:r>
          </a:p>
          <a:p>
            <a:r>
              <a:rPr lang="en-CA" sz="2000" dirty="0"/>
              <a:t>Get to know their names the parking lot conversations are </a:t>
            </a:r>
            <a:r>
              <a:rPr lang="en-CA" sz="2000" dirty="0" smtClean="0"/>
              <a:t>important! Greet Parents as they enter the drop off zone.</a:t>
            </a:r>
            <a:endParaRPr lang="en-CA" sz="2000" dirty="0"/>
          </a:p>
          <a:p>
            <a:r>
              <a:rPr lang="en-CA" sz="2000" dirty="0" smtClean="0"/>
              <a:t>Promote Participation </a:t>
            </a:r>
            <a:r>
              <a:rPr lang="en-CA" sz="2000" dirty="0"/>
              <a:t>through websites, blogs, Twitter, Facebook.</a:t>
            </a:r>
            <a:endParaRPr lang="en-CA" sz="2000" b="1" dirty="0"/>
          </a:p>
          <a:p>
            <a:pPr>
              <a:buNone/>
            </a:pPr>
            <a:r>
              <a:rPr lang="en-CA" sz="2000" dirty="0"/>
              <a:t>Social Media use it</a:t>
            </a:r>
            <a:r>
              <a:rPr lang="en-CA" sz="2000" dirty="0" smtClean="0"/>
              <a:t>!</a:t>
            </a:r>
          </a:p>
          <a:p>
            <a:r>
              <a:rPr lang="en-CA" sz="2000" dirty="0" smtClean="0"/>
              <a:t>Make the meeting safe, welcoming, and above all have FUN! </a:t>
            </a:r>
            <a:endParaRPr lang="en-CA" sz="2000" dirty="0"/>
          </a:p>
          <a:p>
            <a:endParaRPr lang="en-CA" sz="2000" dirty="0"/>
          </a:p>
          <a:p>
            <a:endParaRPr lang="en-CA" dirty="0"/>
          </a:p>
        </p:txBody>
      </p:sp>
      <p:sp>
        <p:nvSpPr>
          <p:cNvPr id="3" name="Title 2"/>
          <p:cNvSpPr>
            <a:spLocks noGrp="1"/>
          </p:cNvSpPr>
          <p:nvPr>
            <p:ph type="title"/>
          </p:nvPr>
        </p:nvSpPr>
        <p:spPr/>
        <p:txBody>
          <a:bodyPr/>
          <a:lstStyle/>
          <a:p>
            <a:pPr algn="ctr"/>
            <a:r>
              <a:rPr lang="en-CA" dirty="0" smtClean="0"/>
              <a:t>Planning! </a:t>
            </a:r>
            <a:br>
              <a:rPr lang="en-CA" dirty="0" smtClean="0"/>
            </a:br>
            <a:r>
              <a:rPr lang="en-CA" dirty="0" smtClean="0"/>
              <a:t>Why Connecting is important</a:t>
            </a:r>
            <a:endParaRPr lang="en-CA" dirty="0"/>
          </a:p>
        </p:txBody>
      </p:sp>
    </p:spTree>
    <p:extLst>
      <p:ext uri="{BB962C8B-B14F-4D97-AF65-F5344CB8AC3E}">
        <p14:creationId xmlns:p14="http://schemas.microsoft.com/office/powerpoint/2010/main" val="6956436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Partnerships</a:t>
            </a:r>
            <a:br>
              <a:rPr lang="en-CA" dirty="0" smtClean="0"/>
            </a:br>
            <a:r>
              <a:rPr lang="en-CA" dirty="0" smtClean="0"/>
              <a:t>Community</a:t>
            </a:r>
            <a:endParaRPr lang="en-CA" dirty="0"/>
          </a:p>
        </p:txBody>
      </p:sp>
      <p:sp>
        <p:nvSpPr>
          <p:cNvPr id="3" name="Content Placeholder 2"/>
          <p:cNvSpPr>
            <a:spLocks noGrp="1"/>
          </p:cNvSpPr>
          <p:nvPr>
            <p:ph idx="1"/>
          </p:nvPr>
        </p:nvSpPr>
        <p:spPr/>
        <p:txBody>
          <a:bodyPr/>
          <a:lstStyle/>
          <a:p>
            <a:r>
              <a:rPr lang="en-CA" dirty="0" smtClean="0"/>
              <a:t>Churches – What can they do? Breakfast program? Sponsor Hardship fund</a:t>
            </a:r>
          </a:p>
          <a:p>
            <a:r>
              <a:rPr lang="en-CA" dirty="0" smtClean="0"/>
              <a:t>Neighborhood Businesses- DO you include them in your constitution?</a:t>
            </a:r>
          </a:p>
          <a:p>
            <a:r>
              <a:rPr lang="en-CA" dirty="0" smtClean="0"/>
              <a:t>Family of schools- Where does your Elementary School Feed into High School? Can you work together to create events? Borrow students from the high school.</a:t>
            </a:r>
          </a:p>
          <a:p>
            <a:r>
              <a:rPr lang="en-CA" dirty="0" smtClean="0"/>
              <a:t>Your District. Ask to go to your staff meetings, meet with your Teacher’s Association, Talk to Principals and Vice Principals.</a:t>
            </a:r>
          </a:p>
          <a:p>
            <a:pPr marL="0" indent="0">
              <a:buNone/>
            </a:pPr>
            <a:r>
              <a:rPr lang="en-CA" dirty="0" smtClean="0"/>
              <a:t>CAN YOU RAISE FUNDS AND BUILD COMMUNITY SPIRIT? </a:t>
            </a:r>
            <a:endParaRPr lang="en-CA" dirty="0" smtClean="0"/>
          </a:p>
          <a:p>
            <a:pPr marL="0" indent="0">
              <a:buNone/>
            </a:pPr>
            <a:r>
              <a:rPr lang="en-CA" dirty="0" smtClean="0"/>
              <a:t>McCreary Grant it only takes a sponsoring adult to encourage youth.</a:t>
            </a:r>
            <a:endParaRPr lang="en-CA" dirty="0" smtClean="0"/>
          </a:p>
        </p:txBody>
      </p:sp>
    </p:spTree>
    <p:extLst>
      <p:ext uri="{BB962C8B-B14F-4D97-AF65-F5344CB8AC3E}">
        <p14:creationId xmlns:p14="http://schemas.microsoft.com/office/powerpoint/2010/main" val="386206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CA" dirty="0" smtClean="0"/>
          </a:p>
          <a:p>
            <a:endParaRPr lang="en-CA" dirty="0"/>
          </a:p>
        </p:txBody>
      </p:sp>
      <p:sp>
        <p:nvSpPr>
          <p:cNvPr id="3" name="Title 2"/>
          <p:cNvSpPr>
            <a:spLocks noGrp="1"/>
          </p:cNvSpPr>
          <p:nvPr>
            <p:ph type="title"/>
          </p:nvPr>
        </p:nvSpPr>
        <p:spPr>
          <a:xfrm>
            <a:off x="677334" y="300251"/>
            <a:ext cx="8596668" cy="1630149"/>
          </a:xfrm>
        </p:spPr>
        <p:txBody>
          <a:bodyPr/>
          <a:lstStyle/>
          <a:p>
            <a:pPr algn="ctr"/>
            <a:r>
              <a:rPr lang="en-CA" dirty="0" smtClean="0"/>
              <a:t>Partnerships</a:t>
            </a:r>
            <a:br>
              <a:rPr lang="en-CA" dirty="0" smtClean="0"/>
            </a:br>
            <a:r>
              <a:rPr lang="en-CA" dirty="0" smtClean="0"/>
              <a:t>Value of BCCPAC to your PAC and DPAC</a:t>
            </a:r>
            <a:endParaRPr lang="en-CA" dirty="0"/>
          </a:p>
        </p:txBody>
      </p:sp>
      <p:sp>
        <p:nvSpPr>
          <p:cNvPr id="5" name="Rectangle 4"/>
          <p:cNvSpPr/>
          <p:nvPr/>
        </p:nvSpPr>
        <p:spPr>
          <a:xfrm>
            <a:off x="1364776" y="1700808"/>
            <a:ext cx="8475640" cy="3046988"/>
          </a:xfrm>
          <a:prstGeom prst="rect">
            <a:avLst/>
          </a:prstGeom>
        </p:spPr>
        <p:txBody>
          <a:bodyPr wrap="square">
            <a:spAutoFit/>
          </a:bodyPr>
          <a:lstStyle/>
          <a:p>
            <a:pPr>
              <a:buFont typeface="Arial" pitchFamily="34" charset="0"/>
              <a:buChar char="•"/>
            </a:pPr>
            <a:r>
              <a:rPr lang="en-CA" sz="2400" dirty="0"/>
              <a:t>Advertising for your event provincially using website, emails, and social media</a:t>
            </a:r>
            <a:r>
              <a:rPr lang="en-CA" sz="2400" dirty="0" smtClean="0"/>
              <a:t>.</a:t>
            </a:r>
          </a:p>
          <a:p>
            <a:endParaRPr lang="en-CA" sz="2400" dirty="0"/>
          </a:p>
          <a:p>
            <a:pPr>
              <a:buFont typeface="Arial" pitchFamily="34" charset="0"/>
              <a:buChar char="•"/>
            </a:pPr>
            <a:r>
              <a:rPr lang="en-CA" sz="2400" dirty="0"/>
              <a:t>Providing online and workbook tools to handle all your immediate parent, PAC and DPAC concerns</a:t>
            </a:r>
            <a:r>
              <a:rPr lang="en-CA" sz="2400" dirty="0" smtClean="0"/>
              <a:t>.</a:t>
            </a:r>
          </a:p>
          <a:p>
            <a:endParaRPr lang="en-CA" sz="2400" dirty="0"/>
          </a:p>
          <a:p>
            <a:pPr>
              <a:buFont typeface="Arial" pitchFamily="34" charset="0"/>
              <a:buChar char="•"/>
            </a:pPr>
            <a:r>
              <a:rPr lang="en-CA" sz="2400" dirty="0"/>
              <a:t>Advocate and work with our partners at the government level for all the PACs, DPACs, and families needs.</a:t>
            </a:r>
          </a:p>
        </p:txBody>
      </p:sp>
      <p:pic>
        <p:nvPicPr>
          <p:cNvPr id="5122" name="Picture 2" descr="http://www.parentsaspartners.co.nz/pasp.gif"/>
          <p:cNvPicPr>
            <a:picLocks noChangeAspect="1" noChangeArrowheads="1"/>
          </p:cNvPicPr>
          <p:nvPr/>
        </p:nvPicPr>
        <p:blipFill>
          <a:blip r:embed="rId2" cstate="print"/>
          <a:srcRect/>
          <a:stretch>
            <a:fillRect/>
          </a:stretch>
        </p:blipFill>
        <p:spPr bwMode="auto">
          <a:xfrm>
            <a:off x="2955461" y="5331679"/>
            <a:ext cx="4305300" cy="1419366"/>
          </a:xfrm>
          <a:prstGeom prst="rect">
            <a:avLst/>
          </a:prstGeom>
          <a:noFill/>
        </p:spPr>
      </p:pic>
    </p:spTree>
    <p:extLst>
      <p:ext uri="{BB962C8B-B14F-4D97-AF65-F5344CB8AC3E}">
        <p14:creationId xmlns:p14="http://schemas.microsoft.com/office/powerpoint/2010/main" val="97028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ssolve">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dissolv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dissolve">
                                      <p:cBhvr>
                                        <p:cTn id="22" dur="1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1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122"/>
                                        </p:tgtEl>
                                        <p:attrNameLst>
                                          <p:attrName>style.visibility</p:attrName>
                                        </p:attrNameLst>
                                      </p:cBhvr>
                                      <p:to>
                                        <p:strVal val="visible"/>
                                      </p:to>
                                    </p:set>
                                    <p:animEffect transition="in" filter="blinds(horizontal)">
                                      <p:cBhvr>
                                        <p:cTn id="32"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Participation of</a:t>
            </a:r>
            <a:br>
              <a:rPr lang="en-CA" dirty="0" smtClean="0"/>
            </a:br>
            <a:r>
              <a:rPr lang="en-CA" dirty="0" smtClean="0"/>
              <a:t>PAC and DPAC</a:t>
            </a:r>
            <a:endParaRPr lang="en-CA" dirty="0"/>
          </a:p>
        </p:txBody>
      </p:sp>
      <p:sp>
        <p:nvSpPr>
          <p:cNvPr id="3" name="Content Placeholder 2"/>
          <p:cNvSpPr>
            <a:spLocks noGrp="1"/>
          </p:cNvSpPr>
          <p:nvPr>
            <p:ph idx="1"/>
          </p:nvPr>
        </p:nvSpPr>
        <p:spPr/>
        <p:txBody>
          <a:bodyPr>
            <a:normAutofit lnSpcReduction="10000"/>
          </a:bodyPr>
          <a:lstStyle/>
          <a:p>
            <a:r>
              <a:rPr lang="en-CA" sz="2400" dirty="0"/>
              <a:t>Attend the school and community events.. </a:t>
            </a:r>
          </a:p>
          <a:p>
            <a:pPr marL="0" indent="0">
              <a:buNone/>
            </a:pPr>
            <a:endParaRPr lang="en-CA" sz="1400" dirty="0"/>
          </a:p>
          <a:p>
            <a:pPr>
              <a:buFont typeface="Arial" panose="020B0604020202020204" pitchFamily="34" charset="0"/>
              <a:buChar char="•"/>
            </a:pPr>
            <a:r>
              <a:rPr lang="en-CA" sz="1400" dirty="0" smtClean="0"/>
              <a:t>Saturday Farmers Market</a:t>
            </a:r>
            <a:r>
              <a:rPr lang="en-CA" sz="1400" dirty="0" smtClean="0"/>
              <a:t> </a:t>
            </a:r>
            <a:endParaRPr lang="en-CA" sz="1400" dirty="0"/>
          </a:p>
          <a:p>
            <a:pPr>
              <a:buFont typeface="Arial" panose="020B0604020202020204" pitchFamily="34" charset="0"/>
              <a:buChar char="•"/>
            </a:pPr>
            <a:r>
              <a:rPr lang="en-CA" sz="1400" dirty="0" smtClean="0"/>
              <a:t>Kelowna Children’s Festival</a:t>
            </a:r>
          </a:p>
          <a:p>
            <a:pPr>
              <a:buFont typeface="Arial" panose="020B0604020202020204" pitchFamily="34" charset="0"/>
              <a:buChar char="•"/>
            </a:pPr>
            <a:r>
              <a:rPr lang="en-CA" sz="1400" dirty="0" smtClean="0"/>
              <a:t>Wine Festivals</a:t>
            </a:r>
          </a:p>
          <a:p>
            <a:pPr>
              <a:buFont typeface="Arial" panose="020B0604020202020204" pitchFamily="34" charset="0"/>
              <a:buChar char="•"/>
            </a:pPr>
            <a:r>
              <a:rPr lang="en-CA" sz="1400" dirty="0" smtClean="0"/>
              <a:t>Okanagan Pride  Festival </a:t>
            </a:r>
            <a:endParaRPr lang="en-CA" sz="1400" dirty="0"/>
          </a:p>
          <a:p>
            <a:pPr>
              <a:buFont typeface="Arial" panose="020B0604020202020204" pitchFamily="34" charset="0"/>
              <a:buChar char="•"/>
            </a:pPr>
            <a:r>
              <a:rPr lang="en-CA" sz="1400" dirty="0"/>
              <a:t>Canada Day </a:t>
            </a:r>
            <a:r>
              <a:rPr lang="en-CA" sz="1400" dirty="0" smtClean="0"/>
              <a:t>Celebration</a:t>
            </a:r>
            <a:endParaRPr lang="en-CA" sz="1400" dirty="0"/>
          </a:p>
          <a:p>
            <a:r>
              <a:rPr lang="en-CA" sz="1400" b="1" dirty="0"/>
              <a:t>Uptown Rutland Scarecrow Festival</a:t>
            </a:r>
          </a:p>
          <a:p>
            <a:pPr>
              <a:buFont typeface="Arial" panose="020B0604020202020204" pitchFamily="34" charset="0"/>
              <a:buChar char="•"/>
            </a:pPr>
            <a:endParaRPr lang="en-CA" sz="1400" dirty="0"/>
          </a:p>
          <a:p>
            <a:pPr>
              <a:buFont typeface="Arial" panose="020B0604020202020204" pitchFamily="34" charset="0"/>
              <a:buChar char="•"/>
            </a:pPr>
            <a:endParaRPr lang="en-CA" sz="1400" dirty="0" smtClean="0"/>
          </a:p>
          <a:p>
            <a:r>
              <a:rPr lang="en-CA" sz="2400" dirty="0" smtClean="0"/>
              <a:t>Parents need to see PAC as more then a fundraising</a:t>
            </a:r>
          </a:p>
          <a:p>
            <a:endParaRPr lang="en-CA" sz="2400" dirty="0"/>
          </a:p>
          <a:p>
            <a:endParaRPr lang="en-CA" dirty="0"/>
          </a:p>
        </p:txBody>
      </p:sp>
    </p:spTree>
    <p:extLst>
      <p:ext uri="{BB962C8B-B14F-4D97-AF65-F5344CB8AC3E}">
        <p14:creationId xmlns:p14="http://schemas.microsoft.com/office/powerpoint/2010/main" val="393494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3F99A50F90574D9D60970237E3587B" ma:contentTypeVersion="1" ma:contentTypeDescription="Create a new document." ma:contentTypeScope="" ma:versionID="d4d9d99cb79c9f98ee8ff4bc370dfcf3">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9B81A5-F854-472D-97FC-35D7B2C1E8B2}"/>
</file>

<file path=customXml/itemProps2.xml><?xml version="1.0" encoding="utf-8"?>
<ds:datastoreItem xmlns:ds="http://schemas.openxmlformats.org/officeDocument/2006/customXml" ds:itemID="{2E1D294D-A131-4D18-B20E-B3AD5D7689A9}"/>
</file>

<file path=customXml/itemProps3.xml><?xml version="1.0" encoding="utf-8"?>
<ds:datastoreItem xmlns:ds="http://schemas.openxmlformats.org/officeDocument/2006/customXml" ds:itemID="{28E80317-8947-486A-B955-D8F7BE42FB64}"/>
</file>

<file path=docProps/app.xml><?xml version="1.0" encoding="utf-8"?>
<Properties xmlns="http://schemas.openxmlformats.org/officeDocument/2006/extended-properties" xmlns:vt="http://schemas.openxmlformats.org/officeDocument/2006/docPropsVTypes">
  <Template>Facet</Template>
  <TotalTime>225</TotalTime>
  <Words>602</Words>
  <Application>Microsoft Office PowerPoint</Application>
  <PresentationFormat>Widescreen</PresentationFormat>
  <Paragraphs>80</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Building a Great PAC! </vt:lpstr>
      <vt:lpstr>History in the making</vt:lpstr>
      <vt:lpstr>WHERE DOES IT SAY THAT PAC IS A FUNDRAISING ENTITY?</vt:lpstr>
      <vt:lpstr>Planning FLEXIVOL</vt:lpstr>
      <vt:lpstr>Planning Involves everyone!</vt:lpstr>
      <vt:lpstr>Planning!  Why Connecting is important</vt:lpstr>
      <vt:lpstr>Partnerships Community</vt:lpstr>
      <vt:lpstr>Partnerships Value of BCCPAC to your PAC and DPAC</vt:lpstr>
      <vt:lpstr>Participation of PAC and DPAC</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Makohoniuk</dc:creator>
  <cp:lastModifiedBy>Nicole Makohoniuk</cp:lastModifiedBy>
  <cp:revision>24</cp:revision>
  <dcterms:created xsi:type="dcterms:W3CDTF">2015-04-08T16:12:43Z</dcterms:created>
  <dcterms:modified xsi:type="dcterms:W3CDTF">2015-11-14T03:27:44Z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0x010100FC3F99A50F90574D9D60970237E3587B</vt:lpwstr>
  </property>
</Properties>
</file>